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70" r:id="rId5"/>
    <p:sldId id="259" r:id="rId6"/>
    <p:sldId id="266" r:id="rId7"/>
    <p:sldId id="260" r:id="rId8"/>
    <p:sldId id="267" r:id="rId9"/>
    <p:sldId id="268" r:id="rId10"/>
    <p:sldId id="261" r:id="rId11"/>
    <p:sldId id="271" r:id="rId12"/>
    <p:sldId id="262" r:id="rId13"/>
    <p:sldId id="263" r:id="rId14"/>
    <p:sldId id="269" r:id="rId15"/>
    <p:sldId id="264" r:id="rId16"/>
    <p:sldId id="265" r:id="rId1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4660"/>
  </p:normalViewPr>
  <p:slideViewPr>
    <p:cSldViewPr>
      <p:cViewPr varScale="1">
        <p:scale>
          <a:sx n="106" d="100"/>
          <a:sy n="106" d="100"/>
        </p:scale>
        <p:origin x="174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876" y="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12/18/2022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0886D1B5-0A8F-4720-9A36-25A8ACCF7D4F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r>
              <a:rPr lang="en-US"/>
              <a:t>12/18/2022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561226"/>
            <a:ext cx="5850835" cy="4320213"/>
          </a:xfrm>
          <a:prstGeom prst="rect">
            <a:avLst/>
          </a:prstGeom>
        </p:spPr>
        <p:txBody>
          <a:bodyPr vert="horz" lIns="94851" tIns="47425" rIns="94851" bIns="4742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B72A1D51-F7B3-46BF-9FD8-BF432E08549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946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946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ahoma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46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946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ahoma" pitchFamily="34" charset="0"/>
                </a:endParaRPr>
              </a:p>
            </p:txBody>
          </p:sp>
        </p:grpSp>
        <p:sp>
          <p:nvSpPr>
            <p:cNvPr id="1946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946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946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194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4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47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1C1C1C"/>
              </a:solidFill>
            </a:endParaRPr>
          </a:p>
        </p:txBody>
      </p:sp>
      <p:sp>
        <p:nvSpPr>
          <p:cNvPr id="1947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1C1C1C"/>
              </a:solidFill>
            </a:endParaRPr>
          </a:p>
        </p:txBody>
      </p:sp>
      <p:sp>
        <p:nvSpPr>
          <p:cNvPr id="1947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EA96BCC-0734-46D9-8B56-9B4298DB89F7}" type="slidenum">
              <a:rPr lang="en-US">
                <a:solidFill>
                  <a:srgbClr val="1C1C1C"/>
                </a:solidFill>
              </a:rPr>
              <a:pPr/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39A035-1FCD-4D09-89C1-023788FE133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3F84E1-4F5F-43A5-A637-3EBFB45F111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4D38CF-3A0B-4E5C-81F5-B76DEAA6A95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C1CB5-BCF5-4550-B6D9-EC71B2C12DE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1B93D-B058-4793-9E9C-837EE1B74E8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663EC-1372-47E3-8E1B-62D7A6F6AC6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B9ADC6-3A44-4F5E-BE66-C85FE3930D6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B3625-9DB5-40FE-B3EA-5799CD89193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05E888-515E-450F-9D76-20C21204058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E85DB6-7EE2-4D61-A615-64C0DE8C7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4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7E49433-52DE-4532-A5BD-F2F739D0CAD0}" type="slidenum">
              <a:rPr lang="en-US">
                <a:solidFill>
                  <a:srgbClr val="000000"/>
                </a:solidFill>
                <a:latin typeface="Tahoma" pitchFamily="34" charset="0"/>
              </a:rPr>
              <a:pPr/>
              <a:t>‹#›</a:t>
            </a:fld>
            <a:endParaRPr lang="en-US">
              <a:solidFill>
                <a:srgbClr val="000000"/>
              </a:solidFill>
              <a:latin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369047"/>
            <a:ext cx="7772400" cy="769441"/>
          </a:xfrm>
        </p:spPr>
        <p:txBody>
          <a:bodyPr>
            <a:spAutoFit/>
          </a:bodyPr>
          <a:lstStyle/>
          <a:p>
            <a:r>
              <a:rPr lang="en-US" b="1" dirty="0"/>
              <a:t>Importance Of Teaching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769441"/>
          </a:xfrm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Matthew 28:19-20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A96BCC-0734-46D9-8B56-9B4298DB89F7}" type="slidenum">
              <a:rPr lang="en-US" smtClean="0">
                <a:solidFill>
                  <a:srgbClr val="1C1C1C"/>
                </a:solidFill>
              </a:rPr>
              <a:pPr/>
              <a:t>1</a:t>
            </a:fld>
            <a:endParaRPr lang="en-US">
              <a:solidFill>
                <a:srgbClr val="1C1C1C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Methods Shall We Use?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87045" y="2209800"/>
            <a:ext cx="7793037" cy="3539430"/>
          </a:xfrm>
        </p:spPr>
        <p:txBody>
          <a:bodyPr wrap="square">
            <a:spAutoFit/>
          </a:bodyPr>
          <a:lstStyle/>
          <a:p>
            <a:r>
              <a:rPr lang="en-US" sz="3600" dirty="0"/>
              <a:t>Oral or written. </a:t>
            </a:r>
            <a:r>
              <a:rPr lang="en-US" sz="3600" dirty="0">
                <a:solidFill>
                  <a:srgbClr val="FF0000"/>
                </a:solidFill>
              </a:rPr>
              <a:t>1 Corinthians 2:2ff; Ephesians 3:3ff</a:t>
            </a:r>
          </a:p>
          <a:p>
            <a:r>
              <a:rPr lang="en-US" sz="3600" dirty="0"/>
              <a:t>Publicly or privately. </a:t>
            </a:r>
            <a:r>
              <a:rPr lang="en-US" sz="3600" dirty="0">
                <a:solidFill>
                  <a:srgbClr val="FF0000"/>
                </a:solidFill>
              </a:rPr>
              <a:t>Acts 20:20</a:t>
            </a:r>
          </a:p>
          <a:p>
            <a:pPr lvl="1"/>
            <a:r>
              <a:rPr lang="en-US" sz="3200" dirty="0"/>
              <a:t>Public proclamation. </a:t>
            </a:r>
            <a:r>
              <a:rPr lang="en-US" sz="3200" dirty="0">
                <a:solidFill>
                  <a:srgbClr val="FF0000"/>
                </a:solidFill>
              </a:rPr>
              <a:t>John 6; Mark 4</a:t>
            </a:r>
          </a:p>
          <a:p>
            <a:pPr lvl="1"/>
            <a:r>
              <a:rPr lang="en-US" sz="3200" dirty="0"/>
              <a:t>Answering a question with a question. </a:t>
            </a:r>
            <a:br>
              <a:rPr lang="en-US" sz="3200" dirty="0"/>
            </a:br>
            <a:r>
              <a:rPr lang="en-US" sz="3200" dirty="0">
                <a:solidFill>
                  <a:srgbClr val="FF0000"/>
                </a:solidFill>
              </a:rPr>
              <a:t>Matthew 21:23-27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Methods Shall We Use?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70506" y="2286000"/>
            <a:ext cx="8839200" cy="3440942"/>
          </a:xfrm>
        </p:spPr>
        <p:txBody>
          <a:bodyPr wrap="square">
            <a:spAutoFit/>
          </a:bodyPr>
          <a:lstStyle/>
          <a:p>
            <a:pPr lvl="1"/>
            <a:r>
              <a:rPr lang="en-US" sz="3200" dirty="0"/>
              <a:t>Contrasts. </a:t>
            </a:r>
            <a:r>
              <a:rPr lang="en-US" sz="3200" dirty="0">
                <a:solidFill>
                  <a:srgbClr val="FF0000"/>
                </a:solidFill>
              </a:rPr>
              <a:t>Matthew 5:21-48</a:t>
            </a:r>
          </a:p>
          <a:p>
            <a:pPr lvl="1"/>
            <a:r>
              <a:rPr lang="en-US" sz="3200" dirty="0"/>
              <a:t>Conversation. </a:t>
            </a:r>
            <a:r>
              <a:rPr lang="en-US" sz="3200" dirty="0">
                <a:solidFill>
                  <a:srgbClr val="FF0000"/>
                </a:solidFill>
              </a:rPr>
              <a:t>John 4:7ff</a:t>
            </a:r>
          </a:p>
          <a:p>
            <a:pPr lvl="1"/>
            <a:r>
              <a:rPr lang="en-US" sz="3200" dirty="0"/>
              <a:t>Known to unknown. </a:t>
            </a:r>
            <a:r>
              <a:rPr lang="en-US" sz="3200" dirty="0">
                <a:solidFill>
                  <a:srgbClr val="FF0000"/>
                </a:solidFill>
              </a:rPr>
              <a:t>Acts 17:23</a:t>
            </a:r>
          </a:p>
          <a:p>
            <a:pPr lvl="1"/>
            <a:r>
              <a:rPr lang="en-US" sz="3200" dirty="0"/>
              <a:t>Information that prompts a question. </a:t>
            </a:r>
            <a:r>
              <a:rPr lang="en-US" sz="3200" dirty="0">
                <a:solidFill>
                  <a:srgbClr val="FF0000"/>
                </a:solidFill>
              </a:rPr>
              <a:t>Acts 2</a:t>
            </a:r>
          </a:p>
          <a:p>
            <a:pPr lvl="1"/>
            <a:r>
              <a:rPr lang="en-US" sz="3200" i="1" dirty="0"/>
              <a:t>“</a:t>
            </a:r>
            <a:r>
              <a:rPr lang="en-US" sz="3200" b="1" i="1" dirty="0"/>
              <a:t>Beginning from this scripture</a:t>
            </a:r>
            <a:r>
              <a:rPr lang="en-US" sz="3200" i="1" dirty="0"/>
              <a:t>.”</a:t>
            </a:r>
            <a:br>
              <a:rPr lang="en-US" sz="3200" dirty="0"/>
            </a:br>
            <a:r>
              <a:rPr lang="en-US" sz="3200" dirty="0">
                <a:solidFill>
                  <a:srgbClr val="FF0000"/>
                </a:solidFill>
              </a:rPr>
              <a:t>Acts 8:35; 17:2; 18:24, 28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11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Must Be Taught?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06241" y="2255837"/>
            <a:ext cx="8153400" cy="3748719"/>
          </a:xfr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Preach the word. </a:t>
            </a:r>
            <a:r>
              <a:rPr lang="en-US" dirty="0">
                <a:solidFill>
                  <a:srgbClr val="FF0000"/>
                </a:solidFill>
              </a:rPr>
              <a:t>2 Timothy 4:1-4;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cf. Mark 16:15f; 1 Corinthians 2:2</a:t>
            </a:r>
            <a:endParaRPr lang="en-US" sz="36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600" dirty="0"/>
              <a:t>Gospel saves. </a:t>
            </a:r>
            <a:r>
              <a:rPr lang="en-US" dirty="0">
                <a:solidFill>
                  <a:srgbClr val="FF0000"/>
                </a:solidFill>
              </a:rPr>
              <a:t>Romans 1:16; James 1:22</a:t>
            </a:r>
            <a:endParaRPr lang="en-US" sz="36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600" dirty="0"/>
              <a:t>Preach the gospel in its fullness. </a:t>
            </a:r>
            <a:r>
              <a:rPr lang="en-US" dirty="0">
                <a:solidFill>
                  <a:srgbClr val="FF0000"/>
                </a:solidFill>
              </a:rPr>
              <a:t>Acts 20:20, 27</a:t>
            </a:r>
            <a:endParaRPr lang="en-US" sz="36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600" dirty="0"/>
              <a:t>Danger of perversion.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Galatians 1:6-9;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cf. 2 Peter 3:15ff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Teach The Gospel?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35318" y="2209800"/>
            <a:ext cx="8305800" cy="1261884"/>
          </a:xfrm>
        </p:spPr>
        <p:txBody>
          <a:bodyPr wrap="square">
            <a:spAutoFit/>
          </a:bodyPr>
          <a:lstStyle/>
          <a:p>
            <a:r>
              <a:rPr lang="en-US" sz="4000" u="sng" dirty="0"/>
              <a:t>Consequences of sin</a:t>
            </a:r>
            <a:r>
              <a:rPr lang="en-US" sz="4000" dirty="0"/>
              <a:t>. </a:t>
            </a:r>
            <a:r>
              <a:rPr lang="en-US" sz="3600" dirty="0">
                <a:solidFill>
                  <a:srgbClr val="FF0000"/>
                </a:solidFill>
              </a:rPr>
              <a:t>Isaiah 59:1-2; Romans 6:23; 2 Thessalonians 1:7-9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Teach The Gospel?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61453" y="1905000"/>
            <a:ext cx="8839200" cy="4302716"/>
          </a:xfrm>
        </p:spPr>
        <p:txBody>
          <a:bodyPr wrap="square">
            <a:spAutoFit/>
          </a:bodyPr>
          <a:lstStyle/>
          <a:p>
            <a:r>
              <a:rPr lang="en-US" sz="3600" u="sng" dirty="0"/>
              <a:t>Universality of sin</a:t>
            </a:r>
            <a:r>
              <a:rPr lang="en-US" sz="3600" dirty="0"/>
              <a:t>.</a:t>
            </a:r>
          </a:p>
          <a:p>
            <a:pPr lvl="1"/>
            <a:r>
              <a:rPr lang="en-US" sz="3200" dirty="0"/>
              <a:t>All are guilty of sin. </a:t>
            </a:r>
            <a:r>
              <a:rPr lang="en-US" dirty="0">
                <a:solidFill>
                  <a:srgbClr val="FF0000"/>
                </a:solidFill>
              </a:rPr>
              <a:t>Acts 20:21; Romans 1, 2, 3</a:t>
            </a:r>
            <a:endParaRPr lang="en-US" sz="3200" dirty="0">
              <a:solidFill>
                <a:srgbClr val="FF0000"/>
              </a:solidFill>
            </a:endParaRPr>
          </a:p>
          <a:p>
            <a:pPr lvl="1"/>
            <a:r>
              <a:rPr lang="en-US" sz="3200" dirty="0"/>
              <a:t>All are accountable to God’s law.</a:t>
            </a:r>
            <a:br>
              <a:rPr lang="en-US" sz="3200" dirty="0"/>
            </a:br>
            <a:r>
              <a:rPr lang="en-US" dirty="0">
                <a:solidFill>
                  <a:srgbClr val="FF0000"/>
                </a:solidFill>
              </a:rPr>
              <a:t>Acts 17:30-31; Cf. Romans 4:15</a:t>
            </a:r>
            <a:endParaRPr lang="en-US" sz="3200" dirty="0">
              <a:solidFill>
                <a:srgbClr val="FF0000"/>
              </a:solidFill>
            </a:endParaRPr>
          </a:p>
          <a:p>
            <a:pPr lvl="1"/>
            <a:r>
              <a:rPr lang="en-US" sz="3200" dirty="0"/>
              <a:t>All will be judged by the gospel.</a:t>
            </a:r>
            <a:br>
              <a:rPr lang="en-US" sz="3200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John 12:48</a:t>
            </a:r>
            <a:endParaRPr lang="en-US" sz="3200" dirty="0">
              <a:solidFill>
                <a:srgbClr val="FF0000"/>
              </a:solidFill>
            </a:endParaRPr>
          </a:p>
          <a:p>
            <a:pPr lvl="1"/>
            <a:r>
              <a:rPr lang="en-US" sz="3200" dirty="0"/>
              <a:t>Therefore, all need the gospel.</a:t>
            </a:r>
            <a:br>
              <a:rPr lang="en-US" sz="3200" dirty="0"/>
            </a:br>
            <a:r>
              <a:rPr lang="en-US" dirty="0">
                <a:solidFill>
                  <a:srgbClr val="FF0000"/>
                </a:solidFill>
              </a:rPr>
              <a:t>Romans 10:13-15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14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Teach The Gospel?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91494" y="1981200"/>
            <a:ext cx="8001000" cy="3711785"/>
          </a:xfrm>
        </p:spPr>
        <p:txBody>
          <a:bodyPr wrap="square">
            <a:spAutoFit/>
          </a:bodyPr>
          <a:lstStyle/>
          <a:p>
            <a:r>
              <a:rPr lang="en-US" dirty="0"/>
              <a:t>Only the gospel is sufficient to save.</a:t>
            </a:r>
            <a:br>
              <a:rPr lang="en-US" dirty="0"/>
            </a:br>
            <a:r>
              <a:rPr lang="en-US" sz="2800" dirty="0">
                <a:solidFill>
                  <a:srgbClr val="FF0000"/>
                </a:solidFill>
              </a:rPr>
              <a:t>Romans 1:16-17; 2 Timothy 3:16-17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Only the gospel will make free from sin.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sz="2800" dirty="0">
                <a:solidFill>
                  <a:srgbClr val="FF0000"/>
                </a:solidFill>
              </a:rPr>
              <a:t>John 8:32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Only the gospel … reproof, rebuke, and exhorting. </a:t>
            </a:r>
            <a:r>
              <a:rPr lang="en-US" sz="2800" dirty="0">
                <a:solidFill>
                  <a:srgbClr val="FF0000"/>
                </a:solidFill>
              </a:rPr>
              <a:t>2 Timothy 4:3-4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No greater reward. </a:t>
            </a:r>
            <a:r>
              <a:rPr lang="en-US" sz="2800" dirty="0">
                <a:solidFill>
                  <a:srgbClr val="FF0000"/>
                </a:solidFill>
              </a:rPr>
              <a:t>3 John 4; Philippians 4:1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15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Importance Of Teaching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17712"/>
            <a:ext cx="8574088" cy="4142673"/>
          </a:xfrm>
        </p:spPr>
        <p:txBody>
          <a:bodyPr>
            <a:spAutoFit/>
          </a:bodyPr>
          <a:lstStyle/>
          <a:p>
            <a:r>
              <a:rPr lang="en-US" sz="3600" dirty="0"/>
              <a:t>The Lord uses His people to make known His word to the world.</a:t>
            </a:r>
            <a:br>
              <a:rPr lang="en-US" sz="3600" dirty="0"/>
            </a:br>
            <a:r>
              <a:rPr lang="en-US" sz="2800" dirty="0">
                <a:solidFill>
                  <a:srgbClr val="FF0000"/>
                </a:solidFill>
              </a:rPr>
              <a:t>2 Timothy 2:2, </a:t>
            </a:r>
            <a:r>
              <a:rPr lang="en-US" sz="2800" i="1" dirty="0">
                <a:solidFill>
                  <a:srgbClr val="FF0000"/>
                </a:solidFill>
              </a:rPr>
              <a:t>“And the things which thou hast heard from me among many witnesses, the same commit thou to faithful men, who shall be able to teach others also.”</a:t>
            </a:r>
          </a:p>
          <a:p>
            <a:r>
              <a:rPr lang="en-US" sz="3600" dirty="0"/>
              <a:t>The world on its own will not turn to the Lord. </a:t>
            </a:r>
            <a:r>
              <a:rPr lang="en-US" dirty="0">
                <a:solidFill>
                  <a:srgbClr val="FF0000"/>
                </a:solidFill>
              </a:rPr>
              <a:t>1 Corinthians 1:21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Matthew 28:19-20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017713"/>
            <a:ext cx="7772400" cy="3207032"/>
          </a:xfrm>
        </p:spPr>
        <p:txBody>
          <a:bodyPr>
            <a:spAutoFit/>
          </a:bodyPr>
          <a:lstStyle/>
          <a:p>
            <a:r>
              <a:rPr lang="en-US" sz="4400" i="1" dirty="0"/>
              <a:t>“Go”</a:t>
            </a:r>
          </a:p>
          <a:p>
            <a:r>
              <a:rPr lang="en-US" sz="4400" i="1" dirty="0"/>
              <a:t>“Teach all nations”</a:t>
            </a:r>
          </a:p>
          <a:p>
            <a:r>
              <a:rPr lang="en-US" sz="4400" i="1" dirty="0"/>
              <a:t>“Baptize them”</a:t>
            </a:r>
          </a:p>
          <a:p>
            <a:r>
              <a:rPr lang="en-US" sz="4400" i="1" dirty="0"/>
              <a:t>“Teaching them”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Need To Teach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017713"/>
            <a:ext cx="8879188" cy="3761030"/>
          </a:xfrm>
        </p:spPr>
        <p:txBody>
          <a:bodyPr wrap="square">
            <a:spAutoFit/>
          </a:bodyPr>
          <a:lstStyle/>
          <a:p>
            <a:r>
              <a:rPr lang="en-US" sz="4400" dirty="0"/>
              <a:t>Be it known. </a:t>
            </a:r>
            <a:r>
              <a:rPr lang="en-US" sz="3600" dirty="0">
                <a:solidFill>
                  <a:srgbClr val="FF0000"/>
                </a:solidFill>
              </a:rPr>
              <a:t>Acts 2:14, 36, 41; 4:10; 13:38; 28:28</a:t>
            </a:r>
            <a:endParaRPr lang="en-US" sz="4400" dirty="0">
              <a:solidFill>
                <a:srgbClr val="FF0000"/>
              </a:solidFill>
            </a:endParaRPr>
          </a:p>
          <a:p>
            <a:r>
              <a:rPr lang="en-US" sz="4400" dirty="0"/>
              <a:t>Believers multiplied.</a:t>
            </a:r>
            <a:r>
              <a:rPr lang="en-US" sz="4400" dirty="0">
                <a:solidFill>
                  <a:srgbClr val="FFFF00"/>
                </a:solidFill>
              </a:rPr>
              <a:t> </a:t>
            </a:r>
            <a:r>
              <a:rPr lang="en-US" sz="3600" dirty="0">
                <a:solidFill>
                  <a:srgbClr val="FF0000"/>
                </a:solidFill>
              </a:rPr>
              <a:t>4:4, 10; 5:14 </a:t>
            </a:r>
            <a:endParaRPr lang="en-US" sz="4400" dirty="0">
              <a:solidFill>
                <a:srgbClr val="FF0000"/>
              </a:solidFill>
            </a:endParaRPr>
          </a:p>
          <a:p>
            <a:r>
              <a:rPr lang="en-US" sz="4400" dirty="0"/>
              <a:t>Taught daily. </a:t>
            </a:r>
            <a:r>
              <a:rPr lang="en-US" sz="3600" dirty="0">
                <a:solidFill>
                  <a:srgbClr val="FF0000"/>
                </a:solidFill>
              </a:rPr>
              <a:t>Acts 5:42</a:t>
            </a:r>
            <a:endParaRPr lang="en-US" sz="4400" dirty="0">
              <a:solidFill>
                <a:srgbClr val="FF0000"/>
              </a:solidFill>
            </a:endParaRPr>
          </a:p>
          <a:p>
            <a:r>
              <a:rPr lang="en-US" sz="4400" dirty="0"/>
              <a:t>Disciples multiplied. </a:t>
            </a:r>
            <a:r>
              <a:rPr lang="en-US" sz="3600" dirty="0">
                <a:solidFill>
                  <a:srgbClr val="FF0000"/>
                </a:solidFill>
              </a:rPr>
              <a:t>6:1, 7; 11:20-21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Need To Teach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0"/>
            <a:ext cx="8258175" cy="1323439"/>
          </a:xfrm>
        </p:spPr>
        <p:txBody>
          <a:bodyPr>
            <a:spAutoFit/>
          </a:bodyPr>
          <a:lstStyle/>
          <a:p>
            <a:r>
              <a:rPr lang="en-US" sz="4000" dirty="0"/>
              <a:t>The gospel is God’s power to save</a:t>
            </a:r>
            <a:r>
              <a:rPr lang="en-US" dirty="0"/>
              <a:t>.</a:t>
            </a:r>
            <a:r>
              <a:rPr lang="en-US" dirty="0">
                <a:solidFill>
                  <a:srgbClr val="FF0000"/>
                </a:solidFill>
              </a:rPr>
              <a:t> Romans 1:15-17; Galatians 1:6-9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Who Shall Teach?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34549" y="1904999"/>
            <a:ext cx="8458200" cy="3797963"/>
          </a:xfrm>
        </p:spPr>
        <p:txBody>
          <a:bodyPr wrap="square">
            <a:spAutoFit/>
          </a:bodyPr>
          <a:lstStyle/>
          <a:p>
            <a:r>
              <a:rPr lang="en-US" sz="3600" u="sng" dirty="0"/>
              <a:t>Church to evangelize</a:t>
            </a:r>
            <a:r>
              <a:rPr lang="en-US" sz="3600" dirty="0"/>
              <a:t>. </a:t>
            </a:r>
            <a:r>
              <a:rPr lang="en-US" sz="3600" dirty="0">
                <a:solidFill>
                  <a:srgbClr val="FF0000"/>
                </a:solidFill>
              </a:rPr>
              <a:t>1 Timothy 3:15; </a:t>
            </a:r>
            <a:r>
              <a:rPr lang="en-US" dirty="0">
                <a:solidFill>
                  <a:srgbClr val="FF0000"/>
                </a:solidFill>
              </a:rPr>
              <a:t>Philippians 1:3-5; 4:14-15;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2 Corinthians 11:8-9</a:t>
            </a:r>
          </a:p>
          <a:p>
            <a:pPr lvl="1"/>
            <a:r>
              <a:rPr lang="en-US" sz="3200" dirty="0"/>
              <a:t>One must be taught in order to come to God. </a:t>
            </a:r>
            <a:r>
              <a:rPr lang="en-US" sz="3200" dirty="0">
                <a:solidFill>
                  <a:srgbClr val="FF0000"/>
                </a:solidFill>
              </a:rPr>
              <a:t>John 6:44-45; Matthew 11:28</a:t>
            </a:r>
          </a:p>
          <a:p>
            <a:pPr lvl="1"/>
            <a:r>
              <a:rPr lang="en-US" sz="3200" dirty="0"/>
              <a:t>One must continue in these things.</a:t>
            </a:r>
            <a:br>
              <a:rPr lang="en-US" sz="3200" dirty="0"/>
            </a:br>
            <a:r>
              <a:rPr lang="en-US" sz="3200" dirty="0">
                <a:solidFill>
                  <a:srgbClr val="FF0000"/>
                </a:solidFill>
              </a:rPr>
              <a:t>1 Timothy 4:16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Who Shall Teach?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57175" y="1828800"/>
            <a:ext cx="8686800" cy="2985433"/>
          </a:xfrm>
        </p:spPr>
        <p:txBody>
          <a:bodyPr>
            <a:spAutoFit/>
          </a:bodyPr>
          <a:lstStyle/>
          <a:p>
            <a:r>
              <a:rPr lang="en-US" sz="3600" u="sng" dirty="0"/>
              <a:t>Men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2 Timothy 2:2; Luke 10:1; Acts 1:8; </a:t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>
                <a:solidFill>
                  <a:srgbClr val="FF0000"/>
                </a:solidFill>
              </a:rPr>
              <a:t>1 Timothy 3:2; cf. Titus. 1:9</a:t>
            </a:r>
          </a:p>
          <a:p>
            <a:r>
              <a:rPr lang="en-US" sz="3600" u="sng" dirty="0"/>
              <a:t>Women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Titus 2:3-4; Acts 18:24-28; 2 Timothy 1:5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96849" y="5518234"/>
            <a:ext cx="874712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3200" b="1" u="sng" dirty="0">
                <a:latin typeface="Arial" charset="0"/>
              </a:rPr>
              <a:t>All disciples</a:t>
            </a:r>
            <a:r>
              <a:rPr lang="en-US" sz="3200" dirty="0">
                <a:latin typeface="Arial" charset="0"/>
              </a:rPr>
              <a:t> obligated to teach. </a:t>
            </a:r>
          </a:p>
          <a:p>
            <a:pPr algn="ctr" eaLnBrk="1" hangingPunct="1"/>
            <a:r>
              <a:rPr lang="en-US" sz="3200" dirty="0">
                <a:solidFill>
                  <a:srgbClr val="FF0000"/>
                </a:solidFill>
                <a:latin typeface="Arial" charset="0"/>
              </a:rPr>
              <a:t>Acts 8:1-4; cf. Hebrews 5:11ff; 1 Peter 3:15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/>
      <p:bldP spid="153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Who Shall Be Taught?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133600"/>
            <a:ext cx="8763000" cy="4105739"/>
          </a:xfrm>
        </p:spPr>
        <p:txBody>
          <a:bodyPr>
            <a:spAutoFit/>
          </a:bodyPr>
          <a:lstStyle/>
          <a:p>
            <a:r>
              <a:rPr lang="en-US" sz="3600" i="1" dirty="0"/>
              <a:t>“</a:t>
            </a:r>
            <a:r>
              <a:rPr lang="en-US" sz="3600" b="1" i="1" dirty="0"/>
              <a:t>Teach </a:t>
            </a:r>
            <a:r>
              <a:rPr lang="en-US" sz="3600" b="1" i="1" u="sng" dirty="0"/>
              <a:t>all nations</a:t>
            </a:r>
            <a:r>
              <a:rPr lang="en-US" sz="3600" i="1" dirty="0"/>
              <a:t> …”</a:t>
            </a:r>
            <a:r>
              <a:rPr lang="en-US" sz="3600" dirty="0"/>
              <a:t> </a:t>
            </a:r>
            <a:r>
              <a:rPr lang="en-US" dirty="0">
                <a:solidFill>
                  <a:srgbClr val="FF0000"/>
                </a:solidFill>
              </a:rPr>
              <a:t>Matthew 28:19; Luke 24:44f ; cf. Isaiah 2:2-3; </a:t>
            </a:r>
            <a:endParaRPr lang="en-US" sz="36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endParaRPr lang="en-US" sz="3600" dirty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3600" dirty="0"/>
              <a:t>	Seed </a:t>
            </a:r>
            <a:r>
              <a:rPr lang="en-US" sz="3600" dirty="0" err="1"/>
              <a:t>sowers</a:t>
            </a:r>
            <a:r>
              <a:rPr lang="en-US" sz="3600" dirty="0"/>
              <a:t>, not soil testers …</a:t>
            </a:r>
            <a:br>
              <a:rPr lang="en-US" sz="3600" dirty="0"/>
            </a:br>
            <a:r>
              <a:rPr lang="en-US" sz="3600" dirty="0">
                <a:solidFill>
                  <a:srgbClr val="FF0000"/>
                </a:solidFill>
              </a:rPr>
              <a:t>cf. Luke 8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 Acts 2:21; 10:34-35; 11:12; 15:7-9; </a:t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>
                <a:solidFill>
                  <a:srgbClr val="FF0000"/>
                </a:solidFill>
              </a:rPr>
              <a:t>Galatians 2:11ff; James 2:1-4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Shall Be Taught?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2057400"/>
            <a:ext cx="8991600" cy="4093428"/>
          </a:xfrm>
        </p:spPr>
        <p:txBody>
          <a:bodyPr wrap="square">
            <a:spAutoFit/>
          </a:bodyPr>
          <a:lstStyle/>
          <a:p>
            <a:r>
              <a:rPr lang="en-US" sz="3600" u="sng" dirty="0"/>
              <a:t>Teach our families</a:t>
            </a:r>
            <a:r>
              <a:rPr lang="en-US" sz="3600" dirty="0"/>
              <a:t>.</a:t>
            </a:r>
          </a:p>
          <a:p>
            <a:pPr lvl="1"/>
            <a:r>
              <a:rPr lang="en-US" sz="3200" dirty="0"/>
              <a:t>Noah. </a:t>
            </a:r>
            <a:r>
              <a:rPr lang="en-US" sz="3200" dirty="0">
                <a:solidFill>
                  <a:srgbClr val="FF0000"/>
                </a:solidFill>
              </a:rPr>
              <a:t>Genesis 6:13</a:t>
            </a:r>
          </a:p>
          <a:p>
            <a:pPr lvl="1"/>
            <a:r>
              <a:rPr lang="en-US" sz="3200" dirty="0"/>
              <a:t>Abraham. </a:t>
            </a:r>
            <a:r>
              <a:rPr lang="en-US" sz="3200" dirty="0">
                <a:solidFill>
                  <a:srgbClr val="FF0000"/>
                </a:solidFill>
              </a:rPr>
              <a:t>Genesis 18:19</a:t>
            </a:r>
          </a:p>
          <a:p>
            <a:pPr lvl="1"/>
            <a:r>
              <a:rPr lang="en-US" sz="3200" dirty="0"/>
              <a:t>Joshua. </a:t>
            </a:r>
            <a:r>
              <a:rPr lang="en-US" sz="3200" dirty="0">
                <a:solidFill>
                  <a:srgbClr val="FF0000"/>
                </a:solidFill>
              </a:rPr>
              <a:t>Joshua 24:15</a:t>
            </a:r>
          </a:p>
          <a:p>
            <a:pPr lvl="1"/>
            <a:r>
              <a:rPr lang="en-US" sz="3200" dirty="0"/>
              <a:t>Law of Moses commanded it.</a:t>
            </a:r>
            <a:br>
              <a:rPr lang="en-US" sz="3200" dirty="0"/>
            </a:br>
            <a:r>
              <a:rPr lang="en-US" sz="3200" dirty="0">
                <a:solidFill>
                  <a:srgbClr val="FF0000"/>
                </a:solidFill>
              </a:rPr>
              <a:t>Deuteronomy 6:4ff; cf. Romans 10:12-17</a:t>
            </a:r>
          </a:p>
          <a:p>
            <a:pPr lvl="1"/>
            <a:r>
              <a:rPr lang="en-US" sz="3200" dirty="0"/>
              <a:t>New Testament commands it. </a:t>
            </a:r>
            <a:r>
              <a:rPr lang="en-US" sz="3200" dirty="0">
                <a:solidFill>
                  <a:srgbClr val="FF0000"/>
                </a:solidFill>
              </a:rPr>
              <a:t>Ephesians 6:4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Who Shall Be Taught?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133600"/>
            <a:ext cx="7924800" cy="707886"/>
          </a:xfrm>
        </p:spPr>
        <p:txBody>
          <a:bodyPr>
            <a:spAutoFit/>
          </a:bodyPr>
          <a:lstStyle/>
          <a:p>
            <a:r>
              <a:rPr lang="en-US" sz="4000" u="sng" dirty="0"/>
              <a:t>Teach our friends</a:t>
            </a:r>
            <a:r>
              <a:rPr lang="en-US" sz="4000" dirty="0"/>
              <a:t>. </a:t>
            </a:r>
            <a:r>
              <a:rPr lang="en-US" sz="3600" dirty="0">
                <a:solidFill>
                  <a:srgbClr val="FF0000"/>
                </a:solidFill>
              </a:rPr>
              <a:t>Acts 10:24, 33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2675</TotalTime>
  <Words>642</Words>
  <Application>Microsoft Office PowerPoint</Application>
  <PresentationFormat>On-screen Show (4:3)</PresentationFormat>
  <Paragraphs>87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Garamond</vt:lpstr>
      <vt:lpstr>Tahoma</vt:lpstr>
      <vt:lpstr>Wingdings</vt:lpstr>
      <vt:lpstr>Blends</vt:lpstr>
      <vt:lpstr>Importance Of Teaching</vt:lpstr>
      <vt:lpstr>Matthew 28:19-20</vt:lpstr>
      <vt:lpstr>The Need To Teach</vt:lpstr>
      <vt:lpstr>The Need To Teach</vt:lpstr>
      <vt:lpstr>Who Shall Teach?</vt:lpstr>
      <vt:lpstr>Who Shall Teach?</vt:lpstr>
      <vt:lpstr>Who Shall Be Taught?</vt:lpstr>
      <vt:lpstr>Who Shall Be Taught?</vt:lpstr>
      <vt:lpstr>Who Shall Be Taught?</vt:lpstr>
      <vt:lpstr>What Methods Shall We Use?</vt:lpstr>
      <vt:lpstr>What Methods Shall We Use?</vt:lpstr>
      <vt:lpstr>What Must Be Taught?</vt:lpstr>
      <vt:lpstr>Why Teach The Gospel?</vt:lpstr>
      <vt:lpstr>Why Teach The Gospel?</vt:lpstr>
      <vt:lpstr>Why Teach The Gospel?</vt:lpstr>
      <vt:lpstr>The Importance Of Teaching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Importance Of Teaching (4)</dc:title>
  <dc:creator>Micky Galloway</dc:creator>
  <cp:lastModifiedBy>Richard Lidh</cp:lastModifiedBy>
  <cp:revision>37</cp:revision>
  <cp:lastPrinted>2022-12-18T02:01:45Z</cp:lastPrinted>
  <dcterms:created xsi:type="dcterms:W3CDTF">2005-09-23T18:01:37Z</dcterms:created>
  <dcterms:modified xsi:type="dcterms:W3CDTF">2022-12-26T22:58:05Z</dcterms:modified>
</cp:coreProperties>
</file>